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33"/>
  </p:notesMasterIdLst>
  <p:sldIdLst>
    <p:sldId id="256" r:id="rId2"/>
    <p:sldId id="285" r:id="rId3"/>
    <p:sldId id="257" r:id="rId4"/>
    <p:sldId id="283" r:id="rId5"/>
    <p:sldId id="279" r:id="rId6"/>
    <p:sldId id="298" r:id="rId7"/>
    <p:sldId id="259" r:id="rId8"/>
    <p:sldId id="280" r:id="rId9"/>
    <p:sldId id="299" r:id="rId10"/>
    <p:sldId id="260" r:id="rId11"/>
    <p:sldId id="274" r:id="rId12"/>
    <p:sldId id="264" r:id="rId13"/>
    <p:sldId id="273" r:id="rId14"/>
    <p:sldId id="265" r:id="rId15"/>
    <p:sldId id="287" r:id="rId16"/>
    <p:sldId id="276" r:id="rId17"/>
    <p:sldId id="288" r:id="rId18"/>
    <p:sldId id="267" r:id="rId19"/>
    <p:sldId id="289" r:id="rId20"/>
    <p:sldId id="277" r:id="rId21"/>
    <p:sldId id="290" r:id="rId22"/>
    <p:sldId id="278" r:id="rId23"/>
    <p:sldId id="291" r:id="rId24"/>
    <p:sldId id="286" r:id="rId25"/>
    <p:sldId id="292" r:id="rId26"/>
    <p:sldId id="268" r:id="rId27"/>
    <p:sldId id="300" r:id="rId28"/>
    <p:sldId id="271" r:id="rId29"/>
    <p:sldId id="272" r:id="rId30"/>
    <p:sldId id="297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1579"/>
  </p:normalViewPr>
  <p:slideViewPr>
    <p:cSldViewPr snapToGrid="0" snapToObjects="1">
      <p:cViewPr varScale="1">
        <p:scale>
          <a:sx n="98" d="100"/>
          <a:sy n="98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9F0E7-35CE-4842-BCD3-F20146E732DB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DA58-F4C9-AF44-9E1C-2595BA0FC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91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work for small shops and big shops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Tie it back to business outcomes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5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are in the same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31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59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82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4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50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54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15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5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QUESTION?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Who uses a configuration management system today?</a:t>
            </a:r>
          </a:p>
          <a:p>
            <a:endParaRPr lang="en-US" b="1" dirty="0"/>
          </a:p>
          <a:p>
            <a:r>
              <a:rPr lang="en-US" b="1" dirty="0"/>
              <a:t>How many of you are using Ansible?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8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7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mean different things to different people?</a:t>
            </a:r>
          </a:p>
          <a:p>
            <a:endParaRPr lang="en-US" dirty="0"/>
          </a:p>
          <a:p>
            <a:r>
              <a:rPr lang="en-US" dirty="0"/>
              <a:t>Just by itself it’s not a standard, you need organization buy in.</a:t>
            </a:r>
          </a:p>
          <a:p>
            <a:endParaRPr lang="en-US" dirty="0"/>
          </a:p>
          <a:p>
            <a:r>
              <a:rPr lang="en-US" dirty="0"/>
              <a:t>I target 80% </a:t>
            </a:r>
          </a:p>
          <a:p>
            <a:endParaRPr lang="en-US" dirty="0"/>
          </a:p>
          <a:p>
            <a:r>
              <a:rPr lang="en-US" dirty="0"/>
              <a:t>You can’t please everyone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1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structure of the talk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52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9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2391-8A30-784B-AD16-3B1EBE8EA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DBD14-73F9-5E4B-ABB8-5B8D625E2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10355-6E2F-2242-B2F4-2DF012C9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BF9ED-3AE3-FD4F-A155-95DA3E70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8327D-E29D-4840-89F5-58037710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0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5306-DDEF-B34D-BDCC-8F70E41E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BFB7E-C614-794F-A8CE-890F29355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02A94-1CD1-9140-8776-C9A247981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92FAC-85EE-324E-B8B4-CACD0D6A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DA123-E3A5-9146-A47A-A554E8D7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94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1FBBF-5833-5748-9B8B-6D6A2DBC4C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B2F0B-6D47-AE4B-9CD8-972F371E1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63AC9-84E2-3A40-AF4E-45562C9F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5EF48-5804-9240-9ABB-F2B0158A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03E91-B8E4-134C-A76B-4D64AB99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0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FEF-61AD-7B4F-9402-35117C84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49054-9724-2B43-830C-014528C86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8221C-C709-5E4A-B6B2-2912FAFC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E538B-7F84-AA4D-9E17-A0969CE5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2F1AF-024B-2940-BFD7-DFE2875EB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0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3A6CE-AE51-B34E-8AE8-A2D3D0192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16BAB-68AF-7248-98DE-2B6DD6C0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A9C34-B08F-024B-B915-DFD75FC4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C062E-6AC0-EA48-BFF1-2001191B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0367B-5235-4747-B889-162337F8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26AF-3560-4D44-95C5-5869B048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316D-8562-C945-834A-B9BAD5EE2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08794-DE56-0F4C-A0B3-FB5B00D40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8E869-9D3B-9C4F-843B-FF741593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C003E-5C8A-4543-AB89-903537E7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D3C4D-7591-4546-AB0E-538471E3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22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3928C-A4D3-8543-8921-92515610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B025F-F79F-4242-AD42-C2244B77A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779C-5BDF-FD4E-8FC5-A5DADDCC2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4DE97-7CD8-BA4E-8A48-CA4B11A8A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EC8A2D-D8C1-744C-AE8A-AFC69400E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979F73-CAD3-5646-ACDB-C438A791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8EF54C-B7FC-3C4E-BC8B-3AFF1E20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34BABD-AC7D-7444-8323-69DBD82A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8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637C-8306-D949-B620-9C643A0C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70253-4979-8546-B4CE-9AC0D54B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96389-E303-0544-9F97-1B4013E3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F5880-DE27-A249-B62D-0A319D1E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0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914AD-F7AE-F046-8C3B-F6941A31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32B95-F810-1D43-999A-017EB00C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29966-D49D-E74B-A3E0-F7BF469B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8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C672-3253-8F43-A13A-2799F6BC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D9A5-6755-374A-BB10-4212F8238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D3C0E-D5A6-C34C-824D-A1994F32E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1BB9A-3A94-9A48-8EA9-6F1E94A0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24E7C-DDEF-8B4D-B5C4-058557B2D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D7622-27DC-C741-B2A3-E677E760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58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3C3D-8DDC-1347-806F-1BC475D52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3886C-F759-534B-9C8C-3E1158B3F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7FA8B-4A28-F940-9BAA-A9DC0E210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6C9ED-178F-1342-9B21-0CE8FAF1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A0801-BEA4-7C48-8E66-16A6309B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D8E39-F8B5-F94F-A2FA-B99CB99D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6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AA0FAF-9CCF-2940-A10F-F2C79573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30E44-0B69-2848-8E61-8C11CDBB9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655F-A7A5-7144-943A-C820A8919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953BE-B774-6E43-ABD4-74D36450670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0E089-E7A6-CC46-A9C1-5FEE6C1DC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52962-2D2F-E74D-8512-7657B27E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CD32A-D684-1141-90DD-7F557493C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3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bfy.tw/Hii1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verythingshouldbevirtual.com/" TargetMode="External"/><Relationship Id="rId2" Type="http://schemas.openxmlformats.org/officeDocument/2006/relationships/hyperlink" Target="http://jfrap.com/category/ansib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ansible.com/" TargetMode="External"/><Relationship Id="rId5" Type="http://schemas.openxmlformats.org/officeDocument/2006/relationships/hyperlink" Target="http://docs.ansible.com/ansible/latest/modules/list_of_cloud_modules.html#vmware" TargetMode="External"/><Relationship Id="rId4" Type="http://schemas.openxmlformats.org/officeDocument/2006/relationships/hyperlink" Target="https://vbrownbag.com/2017/10/vsphere-6-5-restful-apis-with-kyle-ruddy-kmruddy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capozza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enerator.net/instance/74309897/adventure-time-high-five-ansible-and-datadog-because-life-is-short" TargetMode="External"/><Relationship Id="rId2" Type="http://schemas.openxmlformats.org/officeDocument/2006/relationships/hyperlink" Target="https://www.splunk.com/blog/2015/02/09/deploying-splunk-securely-with-ansible-config-management-part-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megenerator.net/instance/81055792/so-hot-right-now-zoolander-ansible-automation-so-hot-right-no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6BA2-DCFA-E14B-A1B9-6815855D8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using </a:t>
            </a:r>
            <a:br>
              <a:rPr lang="en-US" dirty="0"/>
            </a:br>
            <a:r>
              <a:rPr lang="en-US" dirty="0" err="1"/>
              <a:t>nsible</a:t>
            </a:r>
            <a:r>
              <a:rPr lang="en-US" dirty="0"/>
              <a:t> with vSphere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F5346-4DE9-3F46-9FAA-DA4BD5DD31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7D9D8-0693-C84A-903A-D5BBBC0D0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24" y="2536012"/>
            <a:ext cx="892988" cy="8929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473423-1DE4-7D4F-82E4-8044F00EFAD7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CEB125-B798-414A-AC89-CD77A55071CA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26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C06F-D6FC-AE44-B755-45FFB96D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Installation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69854-58EE-7649-AE79-2C3CA0EA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Management System</a:t>
            </a:r>
          </a:p>
          <a:p>
            <a:pPr lvl="1"/>
            <a:r>
              <a:rPr lang="en-US" dirty="0"/>
              <a:t>Install or select </a:t>
            </a:r>
            <a:r>
              <a:rPr lang="en-US" b="1" dirty="0"/>
              <a:t>*nix </a:t>
            </a:r>
            <a:r>
              <a:rPr lang="en-US" dirty="0"/>
              <a:t>system </a:t>
            </a:r>
          </a:p>
          <a:p>
            <a:r>
              <a:rPr lang="en-US" b="1" dirty="0"/>
              <a:t>Installing using Python Package Manager (PIP)</a:t>
            </a:r>
          </a:p>
          <a:p>
            <a:pPr lvl="1"/>
            <a:r>
              <a:rPr lang="en-US" dirty="0"/>
              <a:t>Install pip  - </a:t>
            </a:r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</a:t>
            </a:r>
            <a:r>
              <a:rPr lang="en-US" b="1" dirty="0" err="1"/>
              <a:t>easy_install</a:t>
            </a:r>
            <a:r>
              <a:rPr lang="en-US" b="1" dirty="0"/>
              <a:t> pip</a:t>
            </a:r>
          </a:p>
          <a:p>
            <a:pPr lvl="1"/>
            <a:r>
              <a:rPr lang="en-US" dirty="0"/>
              <a:t>Install ansible using pip - </a:t>
            </a:r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pip install ansible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pyvmomi</a:t>
            </a:r>
            <a:r>
              <a:rPr lang="en-US" dirty="0"/>
              <a:t> - </a:t>
            </a:r>
            <a:r>
              <a:rPr lang="en-US" b="1" dirty="0"/>
              <a:t>$ </a:t>
            </a:r>
            <a:r>
              <a:rPr lang="en-US" b="1" dirty="0" err="1"/>
              <a:t>sudo</a:t>
            </a:r>
            <a:r>
              <a:rPr lang="en-US" b="1" dirty="0"/>
              <a:t> pip install </a:t>
            </a:r>
            <a:r>
              <a:rPr lang="en-US" b="1" dirty="0" err="1"/>
              <a:t>pyvmomi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42BC7-5FDB-A045-9DF5-45CB5C681916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36D7BB-CDCD-4C44-8558-EFB3862ED8B9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C06F-D6FC-AE44-B755-45FFB96D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69854-58EE-7649-AE79-2C3CA0EA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3"/>
            <a:ext cx="10515600" cy="4762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$ ansible –m ping localhost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3200" dirty="0">
              <a:hlinkClick r:id="rId2"/>
            </a:endParaRPr>
          </a:p>
          <a:p>
            <a:pPr marL="0" indent="0">
              <a:buNone/>
            </a:pPr>
            <a:r>
              <a:rPr lang="en-US" sz="3200" b="1" dirty="0">
                <a:hlinkClick r:id="rId2"/>
              </a:rPr>
              <a:t>http://bfy.tw/Hii1</a:t>
            </a:r>
            <a:endParaRPr lang="en-US" sz="3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42BC7-5FDB-A045-9DF5-45CB5C681916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36D7BB-CDCD-4C44-8558-EFB3862ED8B9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F8599-093C-0E4A-A691-B1A800A3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4" y="2101269"/>
            <a:ext cx="7702701" cy="18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8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37AF-C0C8-5148-8520-4DD42792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using Ansible with vSphere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5CE-524E-7C4C-A928-EB29D7D0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Research</a:t>
            </a:r>
            <a:r>
              <a:rPr lang="en-US" dirty="0"/>
              <a:t>:</a:t>
            </a:r>
          </a:p>
          <a:p>
            <a:r>
              <a:rPr lang="en-US" dirty="0"/>
              <a:t>vSphere API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Write Code</a:t>
            </a:r>
            <a:r>
              <a:rPr lang="en-US" dirty="0"/>
              <a:t>:</a:t>
            </a:r>
          </a:p>
          <a:p>
            <a:r>
              <a:rPr lang="en-US" dirty="0"/>
              <a:t>Tasks </a:t>
            </a:r>
          </a:p>
          <a:p>
            <a:pPr lvl="1"/>
            <a:r>
              <a:rPr lang="en-US" dirty="0"/>
              <a:t>Login</a:t>
            </a:r>
          </a:p>
          <a:p>
            <a:pPr lvl="1"/>
            <a:r>
              <a:rPr lang="en-US" dirty="0"/>
              <a:t>Get hosts</a:t>
            </a:r>
          </a:p>
          <a:p>
            <a:pPr lvl="1"/>
            <a:r>
              <a:rPr lang="en-US" dirty="0"/>
              <a:t>Set Syslog host</a:t>
            </a:r>
          </a:p>
          <a:p>
            <a:pPr lvl="1"/>
            <a:r>
              <a:rPr lang="en-US" dirty="0"/>
              <a:t>Ensure Syslog is running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B2BB7-2CFE-9641-A5A5-144886920C90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54AE9-E0B2-394B-9BDF-E685FB329444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C7B50-8A5A-7A4B-BE90-1A25E2761234}"/>
              </a:ext>
            </a:extLst>
          </p:cNvPr>
          <p:cNvSpPr txBox="1"/>
          <p:nvPr/>
        </p:nvSpPr>
        <p:spPr>
          <a:xfrm>
            <a:off x="6486117" y="2397515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EA95A-3368-8C46-839F-DA7730EFA4D0}"/>
              </a:ext>
            </a:extLst>
          </p:cNvPr>
          <p:cNvSpPr txBox="1"/>
          <p:nvPr/>
        </p:nvSpPr>
        <p:spPr>
          <a:xfrm>
            <a:off x="6486114" y="3164963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20773-9B49-4745-8136-37AF9AF7BBDF}"/>
              </a:ext>
            </a:extLst>
          </p:cNvPr>
          <p:cNvSpPr txBox="1"/>
          <p:nvPr/>
        </p:nvSpPr>
        <p:spPr>
          <a:xfrm>
            <a:off x="6506114" y="4046524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Syslog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8619B-B0B0-7B45-8B0E-CA79A572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20" y="1304517"/>
            <a:ext cx="3797894" cy="5057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F819AF-4D2D-8242-A7C1-7AD7D68212D5}"/>
              </a:ext>
            </a:extLst>
          </p:cNvPr>
          <p:cNvSpPr txBox="1"/>
          <p:nvPr/>
        </p:nvSpPr>
        <p:spPr>
          <a:xfrm>
            <a:off x="6527884" y="5230890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running</a:t>
            </a:r>
          </a:p>
        </p:txBody>
      </p:sp>
    </p:spTree>
    <p:extLst>
      <p:ext uri="{BB962C8B-B14F-4D97-AF65-F5344CB8AC3E}">
        <p14:creationId xmlns:p14="http://schemas.microsoft.com/office/powerpoint/2010/main" val="200908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9377-2DC7-6C46-9850-47C3D73E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</a:t>
            </a:r>
            <a:r>
              <a:rPr lang="en-US" dirty="0" err="1"/>
              <a:t>vCenter</a:t>
            </a:r>
            <a:r>
              <a:rPr lang="en-US" dirty="0"/>
              <a:t> 6.5 API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1C2F-3648-824A-AA05-110485F8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99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https://[[VC IP Address or Hostname]]/</a:t>
            </a:r>
            <a:r>
              <a:rPr lang="en-US" dirty="0" err="1"/>
              <a:t>apiexplorer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6ED65-3833-EC47-8D8C-66DED5613FBB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843944-492D-194D-9E6C-F980FA754D3F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DC01D-E484-B14F-A8C6-A993D973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69" y="2153618"/>
            <a:ext cx="9735898" cy="36181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1F84B5-1C3A-824D-A440-1E64D7AF6DE3}"/>
              </a:ext>
            </a:extLst>
          </p:cNvPr>
          <p:cNvCxnSpPr/>
          <p:nvPr/>
        </p:nvCxnSpPr>
        <p:spPr>
          <a:xfrm>
            <a:off x="6936054" y="5352595"/>
            <a:ext cx="11931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D091ACF-014F-784A-8A06-AAB162F6FE22}"/>
              </a:ext>
            </a:extLst>
          </p:cNvPr>
          <p:cNvSpPr txBox="1"/>
          <p:nvPr/>
        </p:nvSpPr>
        <p:spPr>
          <a:xfrm>
            <a:off x="3802566" y="5140717"/>
            <a:ext cx="3133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Browse vSphere REST APIs</a:t>
            </a:r>
          </a:p>
        </p:txBody>
      </p:sp>
    </p:spTree>
    <p:extLst>
      <p:ext uri="{BB962C8B-B14F-4D97-AF65-F5344CB8AC3E}">
        <p14:creationId xmlns:p14="http://schemas.microsoft.com/office/powerpoint/2010/main" val="745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AF4A-0DF8-8B46-9D28-5CC69765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BF0A-771B-BF4E-ACA4-94F1141F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Resource RESTful API </a:t>
            </a:r>
          </a:p>
          <a:p>
            <a:r>
              <a:rPr lang="en-US" dirty="0"/>
              <a:t>GET</a:t>
            </a:r>
          </a:p>
          <a:p>
            <a:r>
              <a:rPr lang="en-US" dirty="0"/>
              <a:t>POST</a:t>
            </a:r>
          </a:p>
          <a:p>
            <a:r>
              <a:rPr lang="en-US" dirty="0"/>
              <a:t>DELETE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GET host</a:t>
            </a:r>
            <a:endParaRPr lang="en-US" dirty="0"/>
          </a:p>
          <a:p>
            <a:r>
              <a:rPr lang="en-US" dirty="0"/>
              <a:t>Returns hosts in </a:t>
            </a:r>
            <a:r>
              <a:rPr lang="en-US" dirty="0" err="1"/>
              <a:t>vcenter</a:t>
            </a:r>
            <a:endParaRPr lang="en-US" dirty="0"/>
          </a:p>
          <a:p>
            <a:r>
              <a:rPr lang="en-US" dirty="0"/>
              <a:t>TRY IT OUT!</a:t>
            </a:r>
          </a:p>
          <a:p>
            <a:r>
              <a:rPr lang="en-US" dirty="0"/>
              <a:t>https://[VC Server Name]/rest/</a:t>
            </a:r>
            <a:r>
              <a:rPr lang="en-US" dirty="0" err="1"/>
              <a:t>vcenter</a:t>
            </a:r>
            <a:r>
              <a:rPr lang="en-US" dirty="0"/>
              <a:t>/host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A3943-FC49-6D40-9547-21EF91F7D0DC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A887F9-719A-FD4A-8D1F-BDF8D507D630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4A3A3-D980-B741-9A75-489D89C4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894" y="1312198"/>
            <a:ext cx="5451531" cy="2689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801BC-15D1-B340-A2FB-7B5955C6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114" y="2131741"/>
            <a:ext cx="5350097" cy="2957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E1282-AEFC-A249-BAED-079136744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29" y="4198828"/>
            <a:ext cx="5930474" cy="11301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C3A6A7-AF7A-B644-8AAB-37A597C67DEA}"/>
              </a:ext>
            </a:extLst>
          </p:cNvPr>
          <p:cNvSpPr/>
          <p:nvPr/>
        </p:nvSpPr>
        <p:spPr>
          <a:xfrm>
            <a:off x="9144000" y="4916778"/>
            <a:ext cx="1988288" cy="303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F1B7C2-A123-CE49-8766-C44F497B555B}"/>
              </a:ext>
            </a:extLst>
          </p:cNvPr>
          <p:cNvSpPr/>
          <p:nvPr/>
        </p:nvSpPr>
        <p:spPr>
          <a:xfrm>
            <a:off x="5245229" y="4267508"/>
            <a:ext cx="825962" cy="303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6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37AF-C0C8-5148-8520-4DD42792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using Ansible with vSphere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5CE-524E-7C4C-A928-EB29D7D0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Research</a:t>
            </a:r>
            <a:r>
              <a:rPr lang="en-US" dirty="0"/>
              <a:t>:</a:t>
            </a:r>
          </a:p>
          <a:p>
            <a:r>
              <a:rPr lang="en-US" dirty="0"/>
              <a:t>vSphere API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Write Code</a:t>
            </a:r>
            <a:r>
              <a:rPr lang="en-US" dirty="0"/>
              <a:t>:</a:t>
            </a:r>
          </a:p>
          <a:p>
            <a:r>
              <a:rPr lang="en-US" dirty="0"/>
              <a:t>Tasks </a:t>
            </a:r>
          </a:p>
          <a:p>
            <a:pPr lvl="1"/>
            <a:r>
              <a:rPr lang="en-US" dirty="0"/>
              <a:t>Login</a:t>
            </a:r>
          </a:p>
          <a:p>
            <a:pPr lvl="1"/>
            <a:r>
              <a:rPr lang="en-US" dirty="0"/>
              <a:t>Get hosts</a:t>
            </a:r>
          </a:p>
          <a:p>
            <a:pPr lvl="1"/>
            <a:r>
              <a:rPr lang="en-US" dirty="0"/>
              <a:t>Set Syslog host</a:t>
            </a:r>
          </a:p>
          <a:p>
            <a:pPr lvl="1"/>
            <a:r>
              <a:rPr lang="en-US" dirty="0"/>
              <a:t>Ensure Syslog is running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B2BB7-2CFE-9641-A5A5-144886920C90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54AE9-E0B2-394B-9BDF-E685FB329444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C7B50-8A5A-7A4B-BE90-1A25E2761234}"/>
              </a:ext>
            </a:extLst>
          </p:cNvPr>
          <p:cNvSpPr txBox="1"/>
          <p:nvPr/>
        </p:nvSpPr>
        <p:spPr>
          <a:xfrm>
            <a:off x="6486117" y="2397515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EA95A-3368-8C46-839F-DA7730EFA4D0}"/>
              </a:ext>
            </a:extLst>
          </p:cNvPr>
          <p:cNvSpPr txBox="1"/>
          <p:nvPr/>
        </p:nvSpPr>
        <p:spPr>
          <a:xfrm>
            <a:off x="6486114" y="3164963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20773-9B49-4745-8136-37AF9AF7BBDF}"/>
              </a:ext>
            </a:extLst>
          </p:cNvPr>
          <p:cNvSpPr txBox="1"/>
          <p:nvPr/>
        </p:nvSpPr>
        <p:spPr>
          <a:xfrm>
            <a:off x="6506114" y="4046524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Syslog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8619B-B0B0-7B45-8B0E-CA79A572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20" y="1304517"/>
            <a:ext cx="3797894" cy="5057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F819AF-4D2D-8242-A7C1-7AD7D68212D5}"/>
              </a:ext>
            </a:extLst>
          </p:cNvPr>
          <p:cNvSpPr txBox="1"/>
          <p:nvPr/>
        </p:nvSpPr>
        <p:spPr>
          <a:xfrm>
            <a:off x="6527884" y="5230890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running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06378-86CC-024F-A256-A56E57B7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550" y="2895412"/>
            <a:ext cx="390540" cy="3905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1D856B-7D3C-DF4C-B971-903D0F9A662E}"/>
              </a:ext>
            </a:extLst>
          </p:cNvPr>
          <p:cNvSpPr/>
          <p:nvPr/>
        </p:nvSpPr>
        <p:spPr>
          <a:xfrm>
            <a:off x="7200900" y="1604960"/>
            <a:ext cx="4152900" cy="481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0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AF4A-0DF8-8B46-9D28-5CC69765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Credentials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BF0A-771B-BF4E-ACA4-94F1141F7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Importing variables from a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include_vars</a:t>
            </a:r>
            <a:r>
              <a:rPr lang="en-US" dirty="0"/>
              <a:t>: (Module)</a:t>
            </a:r>
          </a:p>
          <a:p>
            <a:pPr marL="0" indent="0">
              <a:buNone/>
            </a:pPr>
            <a:r>
              <a:rPr lang="en-US" dirty="0"/>
              <a:t>name: (Save these for later)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9A3943-FC49-6D40-9547-21EF91F7D0DC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A887F9-719A-FD4A-8D1F-BDF8D507D630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574ED1-DD25-084C-988A-03C459E24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7082"/>
            <a:ext cx="4854057" cy="1066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0C852-4D31-3B43-8378-8B94ABF12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288" y="3486944"/>
            <a:ext cx="300990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00F3BE-5D26-3349-8ED0-F92130276762}"/>
              </a:ext>
            </a:extLst>
          </p:cNvPr>
          <p:cNvSpPr txBox="1"/>
          <p:nvPr/>
        </p:nvSpPr>
        <p:spPr>
          <a:xfrm>
            <a:off x="7129126" y="3035520"/>
            <a:ext cx="278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Secret File</a:t>
            </a:r>
          </a:p>
        </p:txBody>
      </p:sp>
    </p:spTree>
    <p:extLst>
      <p:ext uri="{BB962C8B-B14F-4D97-AF65-F5344CB8AC3E}">
        <p14:creationId xmlns:p14="http://schemas.microsoft.com/office/powerpoint/2010/main" val="260310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37AF-C0C8-5148-8520-4DD42792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using Ansible with vSphere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5CE-524E-7C4C-A928-EB29D7D0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Research</a:t>
            </a:r>
            <a:r>
              <a:rPr lang="en-US" dirty="0"/>
              <a:t>:</a:t>
            </a:r>
          </a:p>
          <a:p>
            <a:r>
              <a:rPr lang="en-US" dirty="0"/>
              <a:t>vSphere API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Write Code</a:t>
            </a:r>
            <a:r>
              <a:rPr lang="en-US" dirty="0"/>
              <a:t>:</a:t>
            </a:r>
          </a:p>
          <a:p>
            <a:r>
              <a:rPr lang="en-US" dirty="0"/>
              <a:t>Tasks </a:t>
            </a:r>
          </a:p>
          <a:p>
            <a:pPr lvl="1"/>
            <a:r>
              <a:rPr lang="en-US" dirty="0"/>
              <a:t>Login</a:t>
            </a:r>
          </a:p>
          <a:p>
            <a:pPr lvl="1"/>
            <a:r>
              <a:rPr lang="en-US" dirty="0"/>
              <a:t>Get hosts</a:t>
            </a:r>
          </a:p>
          <a:p>
            <a:pPr lvl="1"/>
            <a:r>
              <a:rPr lang="en-US" dirty="0"/>
              <a:t>Set Syslog host</a:t>
            </a:r>
          </a:p>
          <a:p>
            <a:pPr lvl="1"/>
            <a:r>
              <a:rPr lang="en-US" dirty="0"/>
              <a:t>Ensure Syslog is running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B2BB7-2CFE-9641-A5A5-144886920C90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54AE9-E0B2-394B-9BDF-E685FB329444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C7B50-8A5A-7A4B-BE90-1A25E2761234}"/>
              </a:ext>
            </a:extLst>
          </p:cNvPr>
          <p:cNvSpPr txBox="1"/>
          <p:nvPr/>
        </p:nvSpPr>
        <p:spPr>
          <a:xfrm>
            <a:off x="6486117" y="2397515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EA95A-3368-8C46-839F-DA7730EFA4D0}"/>
              </a:ext>
            </a:extLst>
          </p:cNvPr>
          <p:cNvSpPr txBox="1"/>
          <p:nvPr/>
        </p:nvSpPr>
        <p:spPr>
          <a:xfrm>
            <a:off x="6486114" y="3164963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20773-9B49-4745-8136-37AF9AF7BBDF}"/>
              </a:ext>
            </a:extLst>
          </p:cNvPr>
          <p:cNvSpPr txBox="1"/>
          <p:nvPr/>
        </p:nvSpPr>
        <p:spPr>
          <a:xfrm>
            <a:off x="6506114" y="4046524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Syslog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8619B-B0B0-7B45-8B0E-CA79A572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20" y="1304517"/>
            <a:ext cx="3797894" cy="5057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F819AF-4D2D-8242-A7C1-7AD7D68212D5}"/>
              </a:ext>
            </a:extLst>
          </p:cNvPr>
          <p:cNvSpPr txBox="1"/>
          <p:nvPr/>
        </p:nvSpPr>
        <p:spPr>
          <a:xfrm>
            <a:off x="6527884" y="5230890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running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06378-86CC-024F-A256-A56E57B7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2861931"/>
            <a:ext cx="390540" cy="3905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1D856B-7D3C-DF4C-B971-903D0F9A662E}"/>
              </a:ext>
            </a:extLst>
          </p:cNvPr>
          <p:cNvSpPr/>
          <p:nvPr/>
        </p:nvSpPr>
        <p:spPr>
          <a:xfrm>
            <a:off x="7258050" y="2088804"/>
            <a:ext cx="4095749" cy="1076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D479-68D4-6241-B37A-166894D3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Authentication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1DB2-5070-2B42-B1E6-9BDCFE0F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Ansible URI Module </a:t>
            </a:r>
          </a:p>
          <a:p>
            <a:pPr marL="0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hostname, user, </a:t>
            </a:r>
            <a:r>
              <a:rPr lang="en-US" dirty="0"/>
              <a:t>and</a:t>
            </a:r>
            <a:r>
              <a:rPr lang="en-US" b="1" dirty="0"/>
              <a:t> password </a:t>
            </a:r>
            <a:r>
              <a:rPr lang="en-US" dirty="0"/>
              <a:t>are</a:t>
            </a:r>
            <a:r>
              <a:rPr lang="en-US" b="1" dirty="0"/>
              <a:t> </a:t>
            </a:r>
            <a:r>
              <a:rPr lang="en-US" dirty="0"/>
              <a:t>variables</a:t>
            </a:r>
          </a:p>
          <a:p>
            <a:pPr marL="0" indent="0">
              <a:buNone/>
            </a:pPr>
            <a:r>
              <a:rPr lang="en-US" b="1" dirty="0"/>
              <a:t>register: </a:t>
            </a:r>
            <a:r>
              <a:rPr lang="en-US" dirty="0"/>
              <a:t>(save the response information as </a:t>
            </a:r>
            <a:r>
              <a:rPr lang="en-US" b="1" dirty="0"/>
              <a:t>login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6346D1-D48F-8B4E-B652-C69EE151C571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469C6-8315-3D48-BDD8-05EBEAF1F681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22387-59BE-A94B-9213-85D6845D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1" y="2326806"/>
            <a:ext cx="7109638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13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37AF-C0C8-5148-8520-4DD42792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using Ansible with vSphere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5CE-524E-7C4C-A928-EB29D7D0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Research</a:t>
            </a:r>
            <a:r>
              <a:rPr lang="en-US" dirty="0"/>
              <a:t>:</a:t>
            </a:r>
          </a:p>
          <a:p>
            <a:r>
              <a:rPr lang="en-US" dirty="0"/>
              <a:t>vSphere API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Write Code</a:t>
            </a:r>
            <a:r>
              <a:rPr lang="en-US" dirty="0"/>
              <a:t>:</a:t>
            </a:r>
          </a:p>
          <a:p>
            <a:r>
              <a:rPr lang="en-US" dirty="0"/>
              <a:t>Tasks </a:t>
            </a:r>
          </a:p>
          <a:p>
            <a:pPr lvl="1"/>
            <a:r>
              <a:rPr lang="en-US" dirty="0"/>
              <a:t>Login</a:t>
            </a:r>
          </a:p>
          <a:p>
            <a:pPr lvl="1"/>
            <a:r>
              <a:rPr lang="en-US" dirty="0"/>
              <a:t>Get hosts</a:t>
            </a:r>
          </a:p>
          <a:p>
            <a:pPr lvl="1"/>
            <a:r>
              <a:rPr lang="en-US" dirty="0"/>
              <a:t>Set Syslog host</a:t>
            </a:r>
          </a:p>
          <a:p>
            <a:pPr lvl="1"/>
            <a:r>
              <a:rPr lang="en-US" dirty="0"/>
              <a:t>Ensure Syslog is running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B2BB7-2CFE-9641-A5A5-144886920C90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54AE9-E0B2-394B-9BDF-E685FB329444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C7B50-8A5A-7A4B-BE90-1A25E2761234}"/>
              </a:ext>
            </a:extLst>
          </p:cNvPr>
          <p:cNvSpPr txBox="1"/>
          <p:nvPr/>
        </p:nvSpPr>
        <p:spPr>
          <a:xfrm>
            <a:off x="6486117" y="2397515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EA95A-3368-8C46-839F-DA7730EFA4D0}"/>
              </a:ext>
            </a:extLst>
          </p:cNvPr>
          <p:cNvSpPr txBox="1"/>
          <p:nvPr/>
        </p:nvSpPr>
        <p:spPr>
          <a:xfrm>
            <a:off x="6486114" y="3164963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20773-9B49-4745-8136-37AF9AF7BBDF}"/>
              </a:ext>
            </a:extLst>
          </p:cNvPr>
          <p:cNvSpPr txBox="1"/>
          <p:nvPr/>
        </p:nvSpPr>
        <p:spPr>
          <a:xfrm>
            <a:off x="6506114" y="4046524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Syslog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8619B-B0B0-7B45-8B0E-CA79A572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20" y="1304517"/>
            <a:ext cx="3797894" cy="5057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F819AF-4D2D-8242-A7C1-7AD7D68212D5}"/>
              </a:ext>
            </a:extLst>
          </p:cNvPr>
          <p:cNvSpPr txBox="1"/>
          <p:nvPr/>
        </p:nvSpPr>
        <p:spPr>
          <a:xfrm>
            <a:off x="6527884" y="5230890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running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06378-86CC-024F-A256-A56E57B7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2833356"/>
            <a:ext cx="391882" cy="3918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1D856B-7D3C-DF4C-B971-903D0F9A662E}"/>
              </a:ext>
            </a:extLst>
          </p:cNvPr>
          <p:cNvSpPr/>
          <p:nvPr/>
        </p:nvSpPr>
        <p:spPr>
          <a:xfrm>
            <a:off x="7200901" y="3129152"/>
            <a:ext cx="4152900" cy="917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C51569-4F6D-2F4C-A861-A1BC0068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4314549"/>
            <a:ext cx="378306" cy="3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32093-B753-424F-BB81-1B8FAB11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76400"/>
            <a:ext cx="6858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95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D479-68D4-6241-B37A-166894D3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all the hosts in </a:t>
            </a:r>
            <a:r>
              <a:rPr lang="en-US" dirty="0" err="1"/>
              <a:t>vCenter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1DB2-5070-2B42-B1E6-9BDCFE0F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Ansible URI module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JSON values returned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6346D1-D48F-8B4E-B652-C69EE151C571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469C6-8315-3D48-BDD8-05EBEAF1F681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06E61-1CD4-EE4A-8D20-5B7F4948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69" y="2555210"/>
            <a:ext cx="5942549" cy="204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6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37AF-C0C8-5148-8520-4DD42792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using Ansible with vSphere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5CE-524E-7C4C-A928-EB29D7D0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Research</a:t>
            </a:r>
            <a:r>
              <a:rPr lang="en-US" dirty="0"/>
              <a:t>:</a:t>
            </a:r>
          </a:p>
          <a:p>
            <a:r>
              <a:rPr lang="en-US" dirty="0"/>
              <a:t>vSphere API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Write Code</a:t>
            </a:r>
            <a:r>
              <a:rPr lang="en-US" dirty="0"/>
              <a:t>:</a:t>
            </a:r>
          </a:p>
          <a:p>
            <a:r>
              <a:rPr lang="en-US" dirty="0"/>
              <a:t>Tasks </a:t>
            </a:r>
          </a:p>
          <a:p>
            <a:pPr lvl="1"/>
            <a:r>
              <a:rPr lang="en-US" dirty="0"/>
              <a:t>Login</a:t>
            </a:r>
          </a:p>
          <a:p>
            <a:pPr lvl="1"/>
            <a:r>
              <a:rPr lang="en-US" dirty="0"/>
              <a:t>Get hosts</a:t>
            </a:r>
          </a:p>
          <a:p>
            <a:pPr lvl="1"/>
            <a:r>
              <a:rPr lang="en-US" dirty="0"/>
              <a:t>Set Syslog host</a:t>
            </a:r>
          </a:p>
          <a:p>
            <a:pPr lvl="1"/>
            <a:r>
              <a:rPr lang="en-US" dirty="0"/>
              <a:t>Ensure Syslog is running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B2BB7-2CFE-9641-A5A5-144886920C90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54AE9-E0B2-394B-9BDF-E685FB329444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C7B50-8A5A-7A4B-BE90-1A25E2761234}"/>
              </a:ext>
            </a:extLst>
          </p:cNvPr>
          <p:cNvSpPr txBox="1"/>
          <p:nvPr/>
        </p:nvSpPr>
        <p:spPr>
          <a:xfrm>
            <a:off x="6486117" y="2397515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EA95A-3368-8C46-839F-DA7730EFA4D0}"/>
              </a:ext>
            </a:extLst>
          </p:cNvPr>
          <p:cNvSpPr txBox="1"/>
          <p:nvPr/>
        </p:nvSpPr>
        <p:spPr>
          <a:xfrm>
            <a:off x="6486114" y="3164963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20773-9B49-4745-8136-37AF9AF7BBDF}"/>
              </a:ext>
            </a:extLst>
          </p:cNvPr>
          <p:cNvSpPr txBox="1"/>
          <p:nvPr/>
        </p:nvSpPr>
        <p:spPr>
          <a:xfrm>
            <a:off x="6506114" y="4046524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Syslog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8619B-B0B0-7B45-8B0E-CA79A572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20" y="1304517"/>
            <a:ext cx="3797894" cy="5057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F819AF-4D2D-8242-A7C1-7AD7D68212D5}"/>
              </a:ext>
            </a:extLst>
          </p:cNvPr>
          <p:cNvSpPr txBox="1"/>
          <p:nvPr/>
        </p:nvSpPr>
        <p:spPr>
          <a:xfrm>
            <a:off x="6527884" y="5230890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running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06378-86CC-024F-A256-A56E57B7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2833356"/>
            <a:ext cx="391882" cy="3918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1D856B-7D3C-DF4C-B971-903D0F9A662E}"/>
              </a:ext>
            </a:extLst>
          </p:cNvPr>
          <p:cNvSpPr/>
          <p:nvPr/>
        </p:nvSpPr>
        <p:spPr>
          <a:xfrm>
            <a:off x="7200901" y="4014975"/>
            <a:ext cx="4152900" cy="1135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C51569-4F6D-2F4C-A861-A1BC0068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4314549"/>
            <a:ext cx="378306" cy="378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657ADB-FE0A-9B4C-A86E-6072CB1A2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4710159"/>
            <a:ext cx="378306" cy="3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7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D479-68D4-6241-B37A-166894D3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Syslog Host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1DB2-5070-2B42-B1E6-9BDCFE0F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Ansible Plugin (</a:t>
            </a:r>
            <a:r>
              <a:rPr lang="en-US" b="1" dirty="0" err="1"/>
              <a:t>pyVmomi</a:t>
            </a:r>
            <a:r>
              <a:rPr lang="en-US" b="1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with_items</a:t>
            </a:r>
            <a:r>
              <a:rPr lang="en-US" dirty="0"/>
              <a:t>: run the above on all values</a:t>
            </a:r>
          </a:p>
          <a:p>
            <a:pPr marL="0" indent="0">
              <a:buNone/>
            </a:pPr>
            <a:r>
              <a:rPr lang="en-US" dirty="0"/>
              <a:t>{{</a:t>
            </a:r>
            <a:r>
              <a:rPr lang="en-US" dirty="0" err="1"/>
              <a:t>item.name</a:t>
            </a:r>
            <a:r>
              <a:rPr lang="en-US" dirty="0"/>
              <a:t>}} is variable containing each the </a:t>
            </a:r>
            <a:r>
              <a:rPr lang="en-US" dirty="0" err="1"/>
              <a:t>esxi</a:t>
            </a:r>
            <a:r>
              <a:rPr lang="en-US" dirty="0"/>
              <a:t> host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6346D1-D48F-8B4E-B652-C69EE151C571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469C6-8315-3D48-BDD8-05EBEAF1F681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32582-D566-974A-8689-308ECD91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49" y="2297067"/>
            <a:ext cx="52324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1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37AF-C0C8-5148-8520-4DD42792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using Ansible with vSphere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5CE-524E-7C4C-A928-EB29D7D0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Research</a:t>
            </a:r>
            <a:r>
              <a:rPr lang="en-US" dirty="0"/>
              <a:t>:</a:t>
            </a:r>
          </a:p>
          <a:p>
            <a:r>
              <a:rPr lang="en-US" dirty="0"/>
              <a:t>vSphere API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Write Code</a:t>
            </a:r>
            <a:r>
              <a:rPr lang="en-US" dirty="0"/>
              <a:t>:</a:t>
            </a:r>
          </a:p>
          <a:p>
            <a:r>
              <a:rPr lang="en-US" dirty="0"/>
              <a:t>Tasks </a:t>
            </a:r>
          </a:p>
          <a:p>
            <a:pPr lvl="1"/>
            <a:r>
              <a:rPr lang="en-US" dirty="0"/>
              <a:t>Login</a:t>
            </a:r>
          </a:p>
          <a:p>
            <a:pPr lvl="1"/>
            <a:r>
              <a:rPr lang="en-US" dirty="0"/>
              <a:t>Get hosts</a:t>
            </a:r>
          </a:p>
          <a:p>
            <a:pPr lvl="1"/>
            <a:r>
              <a:rPr lang="en-US" dirty="0"/>
              <a:t>Set Syslog</a:t>
            </a:r>
          </a:p>
          <a:p>
            <a:pPr lvl="1"/>
            <a:r>
              <a:rPr lang="en-US" dirty="0"/>
              <a:t>Ensure Syslog is running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B2BB7-2CFE-9641-A5A5-144886920C90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54AE9-E0B2-394B-9BDF-E685FB329444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C7B50-8A5A-7A4B-BE90-1A25E2761234}"/>
              </a:ext>
            </a:extLst>
          </p:cNvPr>
          <p:cNvSpPr txBox="1"/>
          <p:nvPr/>
        </p:nvSpPr>
        <p:spPr>
          <a:xfrm>
            <a:off x="6486117" y="2397515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EA95A-3368-8C46-839F-DA7730EFA4D0}"/>
              </a:ext>
            </a:extLst>
          </p:cNvPr>
          <p:cNvSpPr txBox="1"/>
          <p:nvPr/>
        </p:nvSpPr>
        <p:spPr>
          <a:xfrm>
            <a:off x="6486114" y="3164963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20773-9B49-4745-8136-37AF9AF7BBDF}"/>
              </a:ext>
            </a:extLst>
          </p:cNvPr>
          <p:cNvSpPr txBox="1"/>
          <p:nvPr/>
        </p:nvSpPr>
        <p:spPr>
          <a:xfrm>
            <a:off x="6506114" y="4046524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Syslog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8619B-B0B0-7B45-8B0E-CA79A572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20" y="1304517"/>
            <a:ext cx="3797894" cy="5057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F819AF-4D2D-8242-A7C1-7AD7D68212D5}"/>
              </a:ext>
            </a:extLst>
          </p:cNvPr>
          <p:cNvSpPr txBox="1"/>
          <p:nvPr/>
        </p:nvSpPr>
        <p:spPr>
          <a:xfrm>
            <a:off x="6527884" y="5230890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running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06378-86CC-024F-A256-A56E57B7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2833356"/>
            <a:ext cx="391882" cy="3918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1D856B-7D3C-DF4C-B971-903D0F9A662E}"/>
              </a:ext>
            </a:extLst>
          </p:cNvPr>
          <p:cNvSpPr/>
          <p:nvPr/>
        </p:nvSpPr>
        <p:spPr>
          <a:xfrm>
            <a:off x="7200901" y="5172270"/>
            <a:ext cx="4152900" cy="1135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C51569-4F6D-2F4C-A861-A1BC0068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4314549"/>
            <a:ext cx="378306" cy="378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657ADB-FE0A-9B4C-A86E-6072CB1A2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4710159"/>
            <a:ext cx="378306" cy="378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88C12-9BF3-A340-9444-640A9F301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6" y="5105769"/>
            <a:ext cx="378306" cy="3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7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D479-68D4-6241-B37A-166894D3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Syslog Service is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1DB2-5070-2B42-B1E6-9BDCFE0F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Ansible Plugin (</a:t>
            </a:r>
            <a:r>
              <a:rPr lang="en-US" b="1" dirty="0" err="1"/>
              <a:t>pyVmomi</a:t>
            </a:r>
            <a:r>
              <a:rPr lang="en-US" b="1" dirty="0"/>
              <a:t>)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6346D1-D48F-8B4E-B652-C69EE151C571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469C6-8315-3D48-BDD8-05EBEAF1F681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A7939-2CFB-394C-9353-3F9B7D59D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" y="2391066"/>
            <a:ext cx="53721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48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37AF-C0C8-5148-8520-4DD42792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using Ansible with vSphere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5CE-524E-7C4C-A928-EB29D7D0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Research</a:t>
            </a:r>
            <a:r>
              <a:rPr lang="en-US" dirty="0"/>
              <a:t>:</a:t>
            </a:r>
          </a:p>
          <a:p>
            <a:r>
              <a:rPr lang="en-US" dirty="0"/>
              <a:t>vSphere API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Write Code</a:t>
            </a:r>
            <a:r>
              <a:rPr lang="en-US" dirty="0"/>
              <a:t>:</a:t>
            </a:r>
          </a:p>
          <a:p>
            <a:r>
              <a:rPr lang="en-US" dirty="0"/>
              <a:t>Tasks </a:t>
            </a:r>
          </a:p>
          <a:p>
            <a:pPr lvl="1"/>
            <a:r>
              <a:rPr lang="en-US" dirty="0"/>
              <a:t>Login</a:t>
            </a:r>
          </a:p>
          <a:p>
            <a:pPr lvl="1"/>
            <a:r>
              <a:rPr lang="en-US" dirty="0"/>
              <a:t>Get hosts</a:t>
            </a:r>
          </a:p>
          <a:p>
            <a:pPr lvl="1"/>
            <a:r>
              <a:rPr lang="en-US" dirty="0"/>
              <a:t>Set Syslog</a:t>
            </a:r>
          </a:p>
          <a:p>
            <a:pPr lvl="1"/>
            <a:r>
              <a:rPr lang="en-US" dirty="0"/>
              <a:t>Ensure Syslog is running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B2BB7-2CFE-9641-A5A5-144886920C90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54AE9-E0B2-394B-9BDF-E685FB329444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C7B50-8A5A-7A4B-BE90-1A25E2761234}"/>
              </a:ext>
            </a:extLst>
          </p:cNvPr>
          <p:cNvSpPr txBox="1"/>
          <p:nvPr/>
        </p:nvSpPr>
        <p:spPr>
          <a:xfrm>
            <a:off x="6486117" y="2397515"/>
            <a:ext cx="959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EA95A-3368-8C46-839F-DA7730EFA4D0}"/>
              </a:ext>
            </a:extLst>
          </p:cNvPr>
          <p:cNvSpPr txBox="1"/>
          <p:nvPr/>
        </p:nvSpPr>
        <p:spPr>
          <a:xfrm>
            <a:off x="6486114" y="3164963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20773-9B49-4745-8136-37AF9AF7BBDF}"/>
              </a:ext>
            </a:extLst>
          </p:cNvPr>
          <p:cNvSpPr txBox="1"/>
          <p:nvPr/>
        </p:nvSpPr>
        <p:spPr>
          <a:xfrm>
            <a:off x="6506114" y="4046524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Syslog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8619B-B0B0-7B45-8B0E-CA79A572D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120" y="1304517"/>
            <a:ext cx="3797894" cy="5057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F819AF-4D2D-8242-A7C1-7AD7D68212D5}"/>
              </a:ext>
            </a:extLst>
          </p:cNvPr>
          <p:cNvSpPr txBox="1"/>
          <p:nvPr/>
        </p:nvSpPr>
        <p:spPr>
          <a:xfrm>
            <a:off x="6527884" y="5230890"/>
            <a:ext cx="95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running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06378-86CC-024F-A256-A56E57B7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2833356"/>
            <a:ext cx="391882" cy="391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C51569-4F6D-2F4C-A861-A1BC0068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4314549"/>
            <a:ext cx="378306" cy="378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657ADB-FE0A-9B4C-A86E-6072CB1A2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74" y="4710159"/>
            <a:ext cx="378306" cy="378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88C12-9BF3-A340-9444-640A9F301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6" y="5105769"/>
            <a:ext cx="378306" cy="378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0A2FCD-011C-124D-AA01-EEA065163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6" y="5473495"/>
            <a:ext cx="378306" cy="3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7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6EB2-97F0-2A4D-A2EF-EB49C879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Playbook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28DE-FDC5-044D-B2DE-EC5DB6EC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Ansible-playbook </a:t>
            </a:r>
            <a:r>
              <a:rPr lang="en-US" dirty="0" err="1"/>
              <a:t>get_host_api.yml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266335-EB32-2743-A3EC-9FC797336974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4C44B-191B-F644-8F8B-C209190DF9E1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C98E8-0C76-B847-A974-2EAB4D53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05" y="2269760"/>
            <a:ext cx="7169331" cy="41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7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E00C-27F2-7F4F-B67E-0C76992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5BD57-F4ED-2241-9EF2-DC2C92E09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Configuration Management</a:t>
            </a:r>
          </a:p>
          <a:p>
            <a:r>
              <a:rPr lang="en-US" strike="sngStrike" dirty="0"/>
              <a:t>Intro to Ansible</a:t>
            </a:r>
          </a:p>
          <a:p>
            <a:r>
              <a:rPr lang="en-US" strike="sngStrike" dirty="0"/>
              <a:t>Tools to get started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474AF-41C0-A847-A12A-5BFC8092ECED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42A64-EFFF-F84B-9723-7E2E61F1926F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94359-EC2B-6648-83D5-820E2B58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759" y="2953930"/>
            <a:ext cx="46228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9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3CAB-5F58-714A-AC4A-36027196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E06D8-C88F-C740-8CCA-FA327B9D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Jonathan Frapier’s Blog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Everything Should Be Virtual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Kyle Ruddy’s vBrownBag on vSphere 6.5 REST APIs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vmware ansible modules 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Ansible Documentation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D232E-99C8-EB43-9311-A0352AE2184B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1393F-DB04-FC4C-8067-ACB11216E82B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52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7995-81D6-CE49-989C-814E52C7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PGHLittleHack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D108-C441-2B40-BD1D-17109F5C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Monday of the Month</a:t>
            </a:r>
          </a:p>
          <a:p>
            <a:endParaRPr lang="en-US" dirty="0"/>
          </a:p>
          <a:p>
            <a:r>
              <a:rPr lang="en-US" dirty="0"/>
              <a:t>Follow the #</a:t>
            </a:r>
            <a:r>
              <a:rPr lang="en-US" dirty="0" err="1"/>
              <a:t>PGHLittleHack</a:t>
            </a:r>
            <a:r>
              <a:rPr lang="en-US" dirty="0"/>
              <a:t> on Twitter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7DDBEF-BE14-3A46-857D-2F21CDBA70B6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3C811-38CC-7041-AB3E-6F27B8C9471F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61918-9B59-DC47-85DD-3585DD69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7" y="609330"/>
            <a:ext cx="825190" cy="8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3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E00C-27F2-7F4F-B67E-0C76992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D6C3-08EE-8145-9F87-B2616DEE0A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@</a:t>
            </a:r>
            <a:r>
              <a:rPr lang="en-US" dirty="0" err="1"/>
              <a:t>carlcapozza</a:t>
            </a:r>
            <a:endParaRPr lang="en-US" dirty="0"/>
          </a:p>
          <a:p>
            <a:pPr marL="914400" lvl="2" indent="0">
              <a:buNone/>
            </a:pPr>
            <a:endParaRPr lang="en-US" dirty="0">
              <a:hlinkClick r:id="rId3"/>
            </a:endParaRPr>
          </a:p>
          <a:p>
            <a:pPr marL="914400" lvl="2" indent="0">
              <a:buNone/>
            </a:pPr>
            <a:endParaRPr lang="en-US" dirty="0">
              <a:hlinkClick r:id="rId3"/>
            </a:endParaRPr>
          </a:p>
          <a:p>
            <a:pPr marL="914400" lvl="2" indent="0">
              <a:buNone/>
            </a:pPr>
            <a:r>
              <a:rPr lang="en-US" dirty="0">
                <a:hlinkClick r:id="rId3"/>
              </a:rPr>
              <a:t>https://github.com/carlcapozza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2018 </a:t>
            </a:r>
            <a:r>
              <a:rPr lang="en-US" dirty="0" err="1"/>
              <a:t>vExpert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#</a:t>
            </a:r>
            <a:r>
              <a:rPr lang="en-US" dirty="0" err="1"/>
              <a:t>PGHLittleHack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37C4BB-65CD-0344-8986-504C3C038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79" y="2057158"/>
            <a:ext cx="700668" cy="700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1B3F4-025B-2A42-A424-8C5531AF7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679" y="2827805"/>
            <a:ext cx="638357" cy="5298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9F09B4-B93D-1F41-9475-9B9C7D401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177" y="3593093"/>
            <a:ext cx="976507" cy="48825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C474AF-41C0-A847-A12A-5BFC8092ECED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42A64-EFFF-F84B-9723-7E2E61F1926F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779B033B-7EC4-2544-82BB-F9D74F2CE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2200" y="2166144"/>
            <a:ext cx="5181600" cy="3670300"/>
          </a:xfrm>
        </p:spPr>
      </p:pic>
    </p:spTree>
    <p:extLst>
      <p:ext uri="{BB962C8B-B14F-4D97-AF65-F5344CB8AC3E}">
        <p14:creationId xmlns:p14="http://schemas.microsoft.com/office/powerpoint/2010/main" val="4093791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7995-81D6-CE49-989C-814E52C7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AD108-C441-2B40-BD1D-17109F5C1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7DDBEF-BE14-3A46-857D-2F21CDBA70B6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3C811-38CC-7041-AB3E-6F27B8C9471F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21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1AF6-9718-854A-AF10-38F5CFF2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72D0-87E0-DB4E-AC93-9F573DACF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Ansible All The Things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Ansible and DataDog Because Life is Short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4"/>
              </a:rPr>
              <a:t>Ansible &amp; Automation So Hot Right Now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3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E00C-27F2-7F4F-B67E-0C76992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5BD57-F4ED-2241-9EF2-DC2C92E09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  <a:p>
            <a:r>
              <a:rPr lang="en-US" dirty="0"/>
              <a:t>Intro to Ansible</a:t>
            </a:r>
          </a:p>
          <a:p>
            <a:r>
              <a:rPr lang="en-US" dirty="0"/>
              <a:t>Tools to get started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474AF-41C0-A847-A12A-5BFC8092ECED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42A64-EFFF-F84B-9723-7E2E61F1926F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D5D0F0-45A4-F64C-948A-AE4F3C32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5F0C75-D3D6-954E-A024-1ED5F4271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1417"/>
            <a:ext cx="10069286" cy="4635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r>
              <a:rPr lang="en-US" dirty="0"/>
              <a:t>Environments need to be consistent</a:t>
            </a:r>
          </a:p>
          <a:p>
            <a:r>
              <a:rPr lang="en-US" dirty="0"/>
              <a:t>Protect yourself against the random change</a:t>
            </a:r>
          </a:p>
          <a:p>
            <a:r>
              <a:rPr lang="en-US" dirty="0"/>
              <a:t>Making an environment your own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Where will technology NOT help?</a:t>
            </a:r>
          </a:p>
          <a:p>
            <a:r>
              <a:rPr lang="en-US" dirty="0"/>
              <a:t>Determining what standards to implement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E00C-27F2-7F4F-B67E-0C76992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5BD57-F4ED-2241-9EF2-DC2C92E09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Configuration Management</a:t>
            </a:r>
          </a:p>
          <a:p>
            <a:r>
              <a:rPr lang="en-US" dirty="0"/>
              <a:t>Intro to Ansible</a:t>
            </a:r>
          </a:p>
          <a:p>
            <a:r>
              <a:rPr lang="en-US" dirty="0"/>
              <a:t>Tools to get started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474AF-41C0-A847-A12A-5BFC8092ECED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42A64-EFFF-F84B-9723-7E2E61F1926F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9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AB1A-EFB3-DD47-823A-8C50DFF2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Ansible?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1533DE-31BC-DF48-931A-EA9FC94C1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718" t="1953" r="-40"/>
          <a:stretch/>
        </p:blipFill>
        <p:spPr>
          <a:xfrm>
            <a:off x="1724295" y="1690688"/>
            <a:ext cx="7811591" cy="44201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F88FE-3194-BE41-9093-ACF6668D3620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B3660C-ED3C-B443-8D95-D7C5E6DD004C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3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EA8A-FA33-C444-A22E-836E5D19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Ansible for configuration management?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36C21-BF34-944F-94D0-8486E6BB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</a:t>
            </a:r>
            <a:r>
              <a:rPr lang="en-US" b="1" dirty="0"/>
              <a:t>agents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Secure Shell (SSH)</a:t>
            </a:r>
          </a:p>
          <a:p>
            <a:r>
              <a:rPr lang="en-US" dirty="0"/>
              <a:t>Manage configuration of </a:t>
            </a:r>
            <a:r>
              <a:rPr lang="en-US" b="1" dirty="0"/>
              <a:t>multiple </a:t>
            </a:r>
            <a:r>
              <a:rPr lang="en-US" dirty="0"/>
              <a:t>infrastructure devices </a:t>
            </a:r>
          </a:p>
          <a:p>
            <a:pPr lvl="1"/>
            <a:r>
              <a:rPr lang="en-US" dirty="0"/>
              <a:t>Servers (Linux, AIX, Windows)</a:t>
            </a:r>
          </a:p>
          <a:p>
            <a:pPr lvl="1"/>
            <a:r>
              <a:rPr lang="en-US" dirty="0"/>
              <a:t>Networking (Routers, Switches, Load Balancers)</a:t>
            </a:r>
          </a:p>
          <a:p>
            <a:pPr lvl="1"/>
            <a:r>
              <a:rPr lang="en-US" dirty="0"/>
              <a:t>Hypervisors</a:t>
            </a:r>
            <a:endParaRPr lang="en-US" b="1" dirty="0"/>
          </a:p>
          <a:p>
            <a:r>
              <a:rPr lang="en-US" dirty="0"/>
              <a:t>YAML - Readability</a:t>
            </a:r>
          </a:p>
          <a:p>
            <a:r>
              <a:rPr lang="en-US" b="1" dirty="0"/>
              <a:t>Easy setup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E019E-59C8-8B4A-8074-58E4FB27DD18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0B8CF-930B-0941-9F33-04FEC43B3A0E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14563-7D2A-994A-9EF1-8665FF41D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897" y="1560058"/>
            <a:ext cx="642899" cy="758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C3B45-44E9-D446-83AD-4F8E23FCA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445" y="1912545"/>
            <a:ext cx="811425" cy="70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5015E-D553-6B4A-B90C-05799347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134" y="4329398"/>
            <a:ext cx="1150302" cy="935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62B9B-0102-FD4B-9B7F-61E0778A8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560" y="3708557"/>
            <a:ext cx="2062655" cy="314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85C6FC-35BE-2746-9BB7-76798B2BE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336" y="5001331"/>
            <a:ext cx="1200957" cy="594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5E3EB2-A38F-B84A-8071-BCE368055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939" y="5268724"/>
            <a:ext cx="735861" cy="735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B38B9-FF68-4A48-A5DA-DB2D0C216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5218" y="4329398"/>
            <a:ext cx="584751" cy="536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769544-5E02-DD41-AD05-F1F0301BBB68}"/>
              </a:ext>
            </a:extLst>
          </p:cNvPr>
          <p:cNvSpPr txBox="1"/>
          <p:nvPr/>
        </p:nvSpPr>
        <p:spPr>
          <a:xfrm>
            <a:off x="9955094" y="1639311"/>
            <a:ext cx="1030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Linux with Ansible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8EBE25-3793-BE4E-A111-52FB75725D36}"/>
              </a:ext>
            </a:extLst>
          </p:cNvPr>
          <p:cNvSpPr/>
          <p:nvPr/>
        </p:nvSpPr>
        <p:spPr>
          <a:xfrm>
            <a:off x="9614263" y="1434520"/>
            <a:ext cx="2495006" cy="12941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7A627B-5985-674A-B856-BE71F084BDF0}"/>
              </a:ext>
            </a:extLst>
          </p:cNvPr>
          <p:cNvSpPr/>
          <p:nvPr/>
        </p:nvSpPr>
        <p:spPr>
          <a:xfrm>
            <a:off x="8294914" y="3371835"/>
            <a:ext cx="3814355" cy="294006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6F5CCD-C684-6C43-89DC-1DE365EB7740}"/>
              </a:ext>
            </a:extLst>
          </p:cNvPr>
          <p:cNvCxnSpPr>
            <a:stCxn id="15" idx="2"/>
          </p:cNvCxnSpPr>
          <p:nvPr/>
        </p:nvCxnSpPr>
        <p:spPr>
          <a:xfrm>
            <a:off x="10861766" y="2728622"/>
            <a:ext cx="0" cy="643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70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E00C-27F2-7F4F-B67E-0C76992A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5BD57-F4ED-2241-9EF2-DC2C92E09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Configuration Management</a:t>
            </a:r>
          </a:p>
          <a:p>
            <a:r>
              <a:rPr lang="en-US" strike="sngStrike" dirty="0"/>
              <a:t>Intro to Ansible</a:t>
            </a:r>
          </a:p>
          <a:p>
            <a:r>
              <a:rPr lang="en-US" dirty="0"/>
              <a:t>Tools to get started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474AF-41C0-A847-A12A-5BFC8092ECED}"/>
              </a:ext>
            </a:extLst>
          </p:cNvPr>
          <p:cNvSpPr/>
          <p:nvPr/>
        </p:nvSpPr>
        <p:spPr>
          <a:xfrm>
            <a:off x="-1" y="0"/>
            <a:ext cx="12192001" cy="28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42A64-EFFF-F84B-9723-7E2E61F1926F}"/>
              </a:ext>
            </a:extLst>
          </p:cNvPr>
          <p:cNvSpPr/>
          <p:nvPr/>
        </p:nvSpPr>
        <p:spPr>
          <a:xfrm>
            <a:off x="-1" y="6568068"/>
            <a:ext cx="12192001" cy="2899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6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6178</TotalTime>
  <Words>728</Words>
  <Application>Microsoft Macintosh PowerPoint</Application>
  <PresentationFormat>Widescreen</PresentationFormat>
  <Paragraphs>298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Introduction to using  nsible with vSphere </vt:lpstr>
      <vt:lpstr>PowerPoint Presentation</vt:lpstr>
      <vt:lpstr>Bio</vt:lpstr>
      <vt:lpstr>Agenda</vt:lpstr>
      <vt:lpstr>Configuration Management</vt:lpstr>
      <vt:lpstr>Agenda</vt:lpstr>
      <vt:lpstr>What is Ansible?</vt:lpstr>
      <vt:lpstr>Why Ansible for configuration management?</vt:lpstr>
      <vt:lpstr>Agenda</vt:lpstr>
      <vt:lpstr>Quick Installation  </vt:lpstr>
      <vt:lpstr>Does it work?</vt:lpstr>
      <vt:lpstr>Example of using Ansible with vSphere </vt:lpstr>
      <vt:lpstr>Accessing vCenter 6.5 API Explorer</vt:lpstr>
      <vt:lpstr>Find the Resource</vt:lpstr>
      <vt:lpstr>Example of using Ansible with vSphere </vt:lpstr>
      <vt:lpstr>Login Credentials Management</vt:lpstr>
      <vt:lpstr>Example of using Ansible with vSphere </vt:lpstr>
      <vt:lpstr>API Authentication </vt:lpstr>
      <vt:lpstr>Example of using Ansible with vSphere </vt:lpstr>
      <vt:lpstr>Get all the hosts in vCenter</vt:lpstr>
      <vt:lpstr>Example of using Ansible with vSphere </vt:lpstr>
      <vt:lpstr>Set Syslog Host  </vt:lpstr>
      <vt:lpstr>Example of using Ansible with vSphere </vt:lpstr>
      <vt:lpstr>Ensure Syslog Service is running</vt:lpstr>
      <vt:lpstr>Example of using Ansible with vSphere </vt:lpstr>
      <vt:lpstr>Run Playbook</vt:lpstr>
      <vt:lpstr>Agenda</vt:lpstr>
      <vt:lpstr>Further reading </vt:lpstr>
      <vt:lpstr>#PGHLittleHack </vt:lpstr>
      <vt:lpstr>Questions?</vt:lpstr>
      <vt:lpstr>Photo Links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using Ansible with Vsphere</dc:title>
  <dc:creator>Capozza, Carl</dc:creator>
  <cp:lastModifiedBy>Capozza, Carl</cp:lastModifiedBy>
  <cp:revision>89</cp:revision>
  <dcterms:created xsi:type="dcterms:W3CDTF">2018-04-14T20:47:48Z</dcterms:created>
  <dcterms:modified xsi:type="dcterms:W3CDTF">2018-04-19T03:46:17Z</dcterms:modified>
</cp:coreProperties>
</file>